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1"/>
  </p:notesMasterIdLst>
  <p:handoutMasterIdLst>
    <p:handoutMasterId r:id="rId22"/>
  </p:handoutMasterIdLst>
  <p:sldIdLst>
    <p:sldId id="273" r:id="rId5"/>
    <p:sldId id="276" r:id="rId6"/>
    <p:sldId id="277" r:id="rId7"/>
    <p:sldId id="275" r:id="rId8"/>
    <p:sldId id="257" r:id="rId9"/>
    <p:sldId id="281" r:id="rId10"/>
    <p:sldId id="282" r:id="rId11"/>
    <p:sldId id="283" r:id="rId12"/>
    <p:sldId id="284" r:id="rId13"/>
    <p:sldId id="285" r:id="rId14"/>
    <p:sldId id="290" r:id="rId15"/>
    <p:sldId id="286" r:id="rId16"/>
    <p:sldId id="288" r:id="rId17"/>
    <p:sldId id="287" r:id="rId18"/>
    <p:sldId id="289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6">
          <p15:clr>
            <a:srgbClr val="A4A3A4"/>
          </p15:clr>
        </p15:guide>
        <p15:guide id="2" pos="4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1A0"/>
    <a:srgbClr val="512909"/>
    <a:srgbClr val="595959"/>
    <a:srgbClr val="9F7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3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404" y="-102"/>
      </p:cViewPr>
      <p:guideLst>
        <p:guide orient="horz" pos="796"/>
        <p:guide pos="4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115" d="100"/>
          <a:sy n="115" d="100"/>
        </p:scale>
        <p:origin x="-50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DC5A3-2156-1145-ACE8-C7297A0EE38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35B42-0146-4E4C-8068-928F62A6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8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E82F6-D077-A642-858C-AFAB88A51A55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46B1D-0BDE-A049-B8D9-9958E62E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8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0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87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8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1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9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8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31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3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46B1D-0BDE-A049-B8D9-9958E62E2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8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241" y="4030135"/>
            <a:ext cx="7925859" cy="690033"/>
          </a:xfrm>
          <a:prstGeom prst="rect">
            <a:avLst/>
          </a:prstGeom>
        </p:spPr>
        <p:txBody>
          <a:bodyPr lIns="0"/>
          <a:lstStyle>
            <a:lvl1pPr algn="l">
              <a:defRPr sz="6600" b="0" i="0">
                <a:latin typeface="Minion Pro"/>
                <a:cs typeface="Minion Pro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3468" y="5156202"/>
            <a:ext cx="4013199" cy="558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800">
                <a:solidFill>
                  <a:srgbClr val="512909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Diagr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50900" y="2222500"/>
            <a:ext cx="7683500" cy="34163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rgbClr val="595959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1049338"/>
            <a:ext cx="7632700" cy="855662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4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33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049338"/>
            <a:ext cx="7882465" cy="618595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3468" y="1701802"/>
            <a:ext cx="5232400" cy="473073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/>
              <a:buNone/>
              <a:defRPr sz="2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subtitles:</a:t>
            </a:r>
          </a:p>
          <a:p>
            <a:pPr lvl="0"/>
            <a:endParaRPr lang="en-US" dirty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43468" y="2273565"/>
            <a:ext cx="5232400" cy="2447132"/>
          </a:xfrm>
          <a:prstGeom prst="rect">
            <a:avLst/>
          </a:prstGeom>
        </p:spPr>
        <p:txBody>
          <a:bodyPr lIns="0"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54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orizontal Imag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643468" y="2183342"/>
            <a:ext cx="7696200" cy="30988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14800" bIns="234000" anchor="t" anchorCtr="0"/>
          <a:lstStyle>
            <a:lvl1pPr marL="0" indent="0" algn="ctr">
              <a:buNone/>
              <a:defRPr sz="1600" b="0" i="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049338"/>
            <a:ext cx="7882465" cy="618595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8166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bIns="795600" anchor="b" anchorCtr="0"/>
          <a:lstStyle>
            <a:lvl1pPr marL="648000" indent="0" algn="l">
              <a:spcBef>
                <a:spcPts val="2376"/>
              </a:spcBef>
              <a:buNone/>
              <a:defRPr sz="1600" cap="none" spc="0">
                <a:solidFill>
                  <a:schemeClr val="bg1">
                    <a:alpha val="82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3468" y="1041400"/>
            <a:ext cx="2832100" cy="219710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ns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38175" y="2327011"/>
            <a:ext cx="3327400" cy="29477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4610100" y="1263650"/>
            <a:ext cx="3695700" cy="2593912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93600" bIns="187200" anchor="b" anchorCtr="1"/>
          <a:lstStyle>
            <a:lvl1pPr marL="0" indent="0" algn="ctr">
              <a:buNone/>
              <a:defRPr sz="120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6534" y="1100140"/>
            <a:ext cx="3339041" cy="1125537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sz="4000"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nse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854589" y="2334951"/>
            <a:ext cx="3327400" cy="29477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42948" y="1108080"/>
            <a:ext cx="3339041" cy="1125537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sz="4000"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638175" y="1273175"/>
            <a:ext cx="3695700" cy="2593912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93600" bIns="187200" anchor="b" anchorCtr="1"/>
          <a:lstStyle>
            <a:lvl1pPr marL="0" indent="0" algn="ctr">
              <a:buNone/>
              <a:defRPr sz="120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&amp; Background Imag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340100" cy="5842001"/>
          </a:xfrm>
          <a:prstGeom prst="rect">
            <a:avLst/>
          </a:prstGeom>
          <a:solidFill>
            <a:srgbClr val="9F7F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402" y="952500"/>
            <a:ext cx="2438400" cy="711200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ct val="900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692276"/>
            <a:ext cx="2438400" cy="385762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12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3340100" y="0"/>
            <a:ext cx="5803900" cy="5842001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6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09600" y="3429000"/>
            <a:ext cx="7886700" cy="2336800"/>
          </a:xfrm>
          <a:prstGeom prst="rect">
            <a:avLst/>
          </a:prstGeom>
        </p:spPr>
        <p:txBody>
          <a:bodyPr numCol="3" spcCol="324000"/>
          <a:lstStyle>
            <a:lvl1pPr marL="0" indent="0">
              <a:buFont typeface="Arial"/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vitae </a:t>
            </a:r>
            <a:r>
              <a:rPr lang="en-US" dirty="0" err="1" smtClean="0"/>
              <a:t>sem</a:t>
            </a:r>
            <a:r>
              <a:rPr lang="en-US" dirty="0" smtClean="0"/>
              <a:t> non lacus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mollis</a:t>
            </a:r>
            <a:r>
              <a:rPr lang="en-US" dirty="0" smtClean="0"/>
              <a:t> et lacus non,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ante,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ac,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, </a:t>
            </a:r>
            <a:r>
              <a:rPr lang="en-US" dirty="0" err="1" smtClean="0"/>
              <a:t>posuere</a:t>
            </a:r>
            <a:r>
              <a:rPr lang="en-US" dirty="0" smtClean="0"/>
              <a:t> et </a:t>
            </a:r>
            <a:r>
              <a:rPr lang="en-US" dirty="0" err="1" smtClean="0"/>
              <a:t>ultricies</a:t>
            </a:r>
            <a:r>
              <a:rPr lang="en-US" dirty="0" smtClean="0"/>
              <a:t> non,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ligula non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, lacus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, non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ex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. In semper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at </a:t>
            </a:r>
            <a:r>
              <a:rPr lang="en-US" dirty="0" err="1" smtClean="0"/>
              <a:t>efficitur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ac ante </a:t>
            </a:r>
            <a:r>
              <a:rPr lang="en-US" dirty="0" err="1" smtClean="0"/>
              <a:t>augue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, et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efficitur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a quam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id quam.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Nam sit </a:t>
            </a:r>
            <a:r>
              <a:rPr lang="en-US" dirty="0" err="1" smtClean="0"/>
              <a:t>amet</a:t>
            </a:r>
            <a:r>
              <a:rPr lang="en-US" dirty="0" smtClean="0"/>
              <a:t> lacus dictum dui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ligula,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id,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ornare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non.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endParaRPr lang="en-US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09600" y="1257300"/>
            <a:ext cx="2571750" cy="191135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3267075" y="1257300"/>
            <a:ext cx="2571750" cy="191135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924550" y="1257300"/>
            <a:ext cx="2571750" cy="191135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8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1049338"/>
            <a:ext cx="7632700" cy="855662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47700" y="2137568"/>
            <a:ext cx="7543800" cy="2447132"/>
          </a:xfrm>
          <a:prstGeom prst="rect">
            <a:avLst/>
          </a:prstGeom>
        </p:spPr>
        <p:txBody>
          <a:bodyPr numCol="2"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bullets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316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5" r:id="rId2"/>
    <p:sldLayoutId id="2147493458" r:id="rId3"/>
    <p:sldLayoutId id="2147493459" r:id="rId4"/>
    <p:sldLayoutId id="2147493460" r:id="rId5"/>
    <p:sldLayoutId id="2147493461" r:id="rId6"/>
    <p:sldLayoutId id="2147493463" r:id="rId7"/>
    <p:sldLayoutId id="2147493467" r:id="rId8"/>
    <p:sldLayoutId id="2147493468" r:id="rId9"/>
    <p:sldLayoutId id="2147493469" r:id="rId10"/>
    <p:sldLayoutId id="214749347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iki.debian.org/NetworkConfiguration#Howto_use_vlan_.28dot1q.2C_802.1q.2C_trunk.29_.28Etch.2C_Lenny.29" TargetMode="External"/><Relationship Id="rId5" Type="http://schemas.openxmlformats.org/officeDocument/2006/relationships/hyperlink" Target="https://www.cyberciti.biz/tips/howto-configure-linux-virtual-local-area-network-vlan.html" TargetMode="External"/><Relationship Id="rId4" Type="http://schemas.openxmlformats.org/officeDocument/2006/relationships/hyperlink" Target="https://access.redhat.com/documentation/en-us/red_hat_enterprise_linux/7/html/networking_guide/ch-configure_802_1q_vlan_tagg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hyperlink" Target="https://creativecommons.org/licenses/by-nc-sa/2.5/c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creativecommons.org/licenses/by-sa/3.0/deed.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en:Creative_Commons" TargetMode="External"/><Relationship Id="rId5" Type="http://schemas.openxmlformats.org/officeDocument/2006/relationships/hyperlink" Target="https://commons.wikimedia.org/wiki/File:Osi-model-jb.svg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etwork_traffic" TargetMode="External"/><Relationship Id="rId3" Type="http://schemas.openxmlformats.org/officeDocument/2006/relationships/hyperlink" Target="https://en.wikipedia.org/wiki/Broadcast_domain" TargetMode="External"/><Relationship Id="rId7" Type="http://schemas.openxmlformats.org/officeDocument/2006/relationships/hyperlink" Target="https://en.wikipedia.org/wiki/OSI_model#Layer_2:_Data_Link_Lay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ata_link_layer" TargetMode="External"/><Relationship Id="rId5" Type="http://schemas.openxmlformats.org/officeDocument/2006/relationships/hyperlink" Target="https://en.wikipedia.org/wiki/Computer_network" TargetMode="External"/><Relationship Id="rId10" Type="http://schemas.openxmlformats.org/officeDocument/2006/relationships/hyperlink" Target="https://en.wikipedia.org/wiki/Wikipedia:Text_of_Creative_Commons_Attribution-ShareAlike_3.0_Unported_License" TargetMode="External"/><Relationship Id="rId4" Type="http://schemas.openxmlformats.org/officeDocument/2006/relationships/hyperlink" Target="https://en.wikipedia.org/wiki/Network_segmentation" TargetMode="External"/><Relationship Id="rId9" Type="http://schemas.openxmlformats.org/officeDocument/2006/relationships/hyperlink" Target="https://en.wikipedia.org/wiki/Virtual_LA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hyperlink" Target="https://en.wikipedia.org/wiki/Class_of_servi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EEE_802.1p" TargetMode="External"/><Relationship Id="rId5" Type="http://schemas.openxmlformats.org/officeDocument/2006/relationships/hyperlink" Target="https://en.wikipedia.org/wiki/EtherType" TargetMode="External"/><Relationship Id="rId10" Type="http://schemas.openxmlformats.org/officeDocument/2006/relationships/hyperlink" Target="https://en.wikipedia.org/wiki/Wikipedia:Text_of_Creative_Commons_Attribution-ShareAlike_3.0_Unported_License" TargetMode="External"/><Relationship Id="rId4" Type="http://schemas.openxmlformats.org/officeDocument/2006/relationships/hyperlink" Target="https://en.wikipedia.org/wiki/MAC_address" TargetMode="External"/><Relationship Id="rId9" Type="http://schemas.openxmlformats.org/officeDocument/2006/relationships/hyperlink" Target="https://en.wikipedia.org/wiki/IEEE_802.1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Wikipedia:Text_of_Creative_Commons_Attribution-ShareAlike_3.0_Unported_License" TargetMode="External"/><Relationship Id="rId5" Type="http://schemas.openxmlformats.org/officeDocument/2006/relationships/hyperlink" Target="https://en.wikipedia.org/wiki/IEEE_802.1Q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241" y="4030135"/>
            <a:ext cx="7925859" cy="973665"/>
          </a:xfrm>
        </p:spPr>
        <p:txBody>
          <a:bodyPr/>
          <a:lstStyle/>
          <a:p>
            <a:r>
              <a:rPr lang="en-US" sz="4000" dirty="0" smtClean="0"/>
              <a:t>VLAN Theory and Implementation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8" y="5156202"/>
            <a:ext cx="7903632" cy="558800"/>
          </a:xfrm>
        </p:spPr>
        <p:txBody>
          <a:bodyPr/>
          <a:lstStyle/>
          <a:p>
            <a:r>
              <a:rPr lang="en-US" dirty="0" smtClean="0"/>
              <a:t>Gilbert </a:t>
            </a:r>
            <a:r>
              <a:rPr lang="en-US" dirty="0" err="1" smtClean="0"/>
              <a:t>Detillieux</a:t>
            </a:r>
            <a:r>
              <a:rPr lang="en-US" dirty="0" smtClean="0"/>
              <a:t>, Computer Science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3468" y="6050724"/>
            <a:ext cx="5691071" cy="558800"/>
          </a:xfrm>
          <a:prstGeom prst="rect">
            <a:avLst/>
          </a:prstGeom>
        </p:spPr>
        <p:txBody>
          <a:bodyPr l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512909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Presented to MUUG, October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46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VLAN Support – Linux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2137567"/>
            <a:ext cx="7632700" cy="2580207"/>
          </a:xfrm>
        </p:spPr>
        <p:txBody>
          <a:bodyPr numCol="1"/>
          <a:lstStyle/>
          <a:p>
            <a:r>
              <a:rPr lang="en-US" dirty="0" smtClean="0"/>
              <a:t>Similar mechanism to virtual interfaces (e.g. </a:t>
            </a:r>
            <a:r>
              <a:rPr lang="en-US" i="1" dirty="0" smtClean="0"/>
              <a:t>eth0</a:t>
            </a:r>
            <a:r>
              <a:rPr lang="en-US" b="1" i="1" dirty="0" smtClean="0"/>
              <a:t>:1</a:t>
            </a:r>
            <a:r>
              <a:rPr lang="en-US" dirty="0" smtClean="0"/>
              <a:t>)</a:t>
            </a:r>
            <a:endParaRPr lang="en-CA" dirty="0" smtClean="0"/>
          </a:p>
          <a:p>
            <a:r>
              <a:rPr lang="en-CA" dirty="0" smtClean="0"/>
              <a:t>Parent interface (e.g. </a:t>
            </a:r>
            <a:r>
              <a:rPr lang="en-CA" i="1" dirty="0" smtClean="0"/>
              <a:t>eth0</a:t>
            </a:r>
            <a:r>
              <a:rPr lang="en-CA" dirty="0" smtClean="0"/>
              <a:t>) will send/receive </a:t>
            </a:r>
            <a:r>
              <a:rPr lang="en-CA" i="1" dirty="0" smtClean="0"/>
              <a:t>untagged</a:t>
            </a:r>
            <a:r>
              <a:rPr lang="en-CA" dirty="0" smtClean="0"/>
              <a:t> frames on </a:t>
            </a:r>
            <a:r>
              <a:rPr lang="en-CA" i="1" dirty="0" smtClean="0"/>
              <a:t>native</a:t>
            </a:r>
            <a:r>
              <a:rPr lang="en-CA" dirty="0" smtClean="0"/>
              <a:t> VLAN</a:t>
            </a:r>
          </a:p>
          <a:p>
            <a:r>
              <a:rPr lang="en-US" dirty="0" smtClean="0"/>
              <a:t>Define a separate child interface (e.g. </a:t>
            </a:r>
            <a:r>
              <a:rPr lang="en-US" i="1" dirty="0" smtClean="0"/>
              <a:t>eth0</a:t>
            </a:r>
            <a:r>
              <a:rPr lang="en-US" b="1" i="1" dirty="0" smtClean="0"/>
              <a:t>.10</a:t>
            </a:r>
            <a:r>
              <a:rPr lang="en-US" dirty="0" smtClean="0"/>
              <a:t>) per VLAN</a:t>
            </a:r>
            <a:endParaRPr lang="en-CA" dirty="0"/>
          </a:p>
          <a:p>
            <a:r>
              <a:rPr lang="en-CA" dirty="0" smtClean="0"/>
              <a:t>These interfaces will send/receive </a:t>
            </a:r>
            <a:r>
              <a:rPr lang="en-CA" i="1" dirty="0" smtClean="0"/>
              <a:t>tagged</a:t>
            </a:r>
            <a:r>
              <a:rPr lang="en-CA" dirty="0" smtClean="0"/>
              <a:t> frames for those specific VLANs</a:t>
            </a:r>
          </a:p>
          <a:p>
            <a:r>
              <a:rPr lang="en-US" dirty="0" smtClean="0"/>
              <a:t>Tagging done at kernel level; no direct user-level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VLAN Setup – Linux Commands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2137567"/>
            <a:ext cx="7632700" cy="2580207"/>
          </a:xfrm>
        </p:spPr>
        <p:txBody>
          <a:bodyPr numCol="1"/>
          <a:lstStyle/>
          <a:p>
            <a:r>
              <a:rPr lang="en-CA" dirty="0" err="1" smtClean="0"/>
              <a:t>vconfig</a:t>
            </a:r>
            <a:r>
              <a:rPr lang="en-CA" dirty="0" smtClean="0"/>
              <a:t> </a:t>
            </a:r>
            <a:r>
              <a:rPr lang="en-CA" dirty="0"/>
              <a:t>add </a:t>
            </a:r>
            <a:r>
              <a:rPr lang="en-CA" i="1" dirty="0"/>
              <a:t>eth0</a:t>
            </a:r>
            <a:r>
              <a:rPr lang="en-CA" dirty="0"/>
              <a:t> </a:t>
            </a:r>
            <a:r>
              <a:rPr lang="en-CA" dirty="0" smtClean="0"/>
              <a:t>10</a:t>
            </a:r>
          </a:p>
          <a:p>
            <a:pPr marL="0" indent="0">
              <a:buNone/>
            </a:pPr>
            <a:r>
              <a:rPr lang="en-US" dirty="0" smtClean="0"/>
              <a:t>… or …</a:t>
            </a:r>
            <a:endParaRPr lang="en-CA" dirty="0" smtClean="0"/>
          </a:p>
          <a:p>
            <a:r>
              <a:rPr lang="en-CA" dirty="0" err="1" smtClean="0"/>
              <a:t>ip</a:t>
            </a:r>
            <a:r>
              <a:rPr lang="en-CA" dirty="0" smtClean="0"/>
              <a:t> </a:t>
            </a:r>
            <a:r>
              <a:rPr lang="en-CA" dirty="0"/>
              <a:t>link add link </a:t>
            </a:r>
            <a:r>
              <a:rPr lang="en-CA" i="1" dirty="0"/>
              <a:t>eth0</a:t>
            </a:r>
            <a:r>
              <a:rPr lang="en-CA" dirty="0"/>
              <a:t> name </a:t>
            </a:r>
            <a:r>
              <a:rPr lang="en-CA" i="1" dirty="0"/>
              <a:t>eth0.10</a:t>
            </a:r>
            <a:r>
              <a:rPr lang="en-CA" dirty="0"/>
              <a:t> type </a:t>
            </a:r>
            <a:r>
              <a:rPr lang="en-CA" dirty="0" err="1"/>
              <a:t>vlan</a:t>
            </a:r>
            <a:r>
              <a:rPr lang="en-CA" dirty="0"/>
              <a:t> id </a:t>
            </a:r>
            <a:r>
              <a:rPr lang="en-CA" dirty="0" smtClean="0"/>
              <a:t>10</a:t>
            </a:r>
          </a:p>
          <a:p>
            <a:pPr marL="0" indent="0">
              <a:buNone/>
            </a:pPr>
            <a:r>
              <a:rPr lang="en-US" dirty="0"/>
              <a:t>… or </a:t>
            </a:r>
            <a:r>
              <a:rPr lang="en-US" dirty="0" smtClean="0"/>
              <a:t>…</a:t>
            </a:r>
            <a:endParaRPr lang="en-CA" dirty="0"/>
          </a:p>
          <a:p>
            <a:r>
              <a:rPr lang="en-CA" dirty="0" err="1" smtClean="0"/>
              <a:t>nmcli</a:t>
            </a:r>
            <a:r>
              <a:rPr lang="en-CA" dirty="0" smtClean="0"/>
              <a:t> </a:t>
            </a:r>
            <a:r>
              <a:rPr lang="en-CA" dirty="0"/>
              <a:t>con add type </a:t>
            </a:r>
            <a:r>
              <a:rPr lang="en-CA" dirty="0" err="1"/>
              <a:t>vlan</a:t>
            </a:r>
            <a:r>
              <a:rPr lang="en-CA" dirty="0"/>
              <a:t> </a:t>
            </a:r>
            <a:r>
              <a:rPr lang="en-CA" dirty="0" err="1"/>
              <a:t>ifname</a:t>
            </a:r>
            <a:r>
              <a:rPr lang="en-CA" dirty="0"/>
              <a:t> </a:t>
            </a:r>
            <a:r>
              <a:rPr lang="en-CA" i="1" dirty="0"/>
              <a:t>VLAN10</a:t>
            </a:r>
            <a:r>
              <a:rPr lang="en-CA" dirty="0"/>
              <a:t> </a:t>
            </a:r>
            <a:r>
              <a:rPr lang="en-CA" dirty="0" err="1"/>
              <a:t>dev</a:t>
            </a:r>
            <a:r>
              <a:rPr lang="en-CA" dirty="0"/>
              <a:t> </a:t>
            </a:r>
            <a:r>
              <a:rPr lang="en-CA" i="1" dirty="0"/>
              <a:t>eth0</a:t>
            </a:r>
            <a:r>
              <a:rPr lang="en-CA" dirty="0"/>
              <a:t> id 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5130" y="6037445"/>
            <a:ext cx="5565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Sample Linux Commands for VLAN Configuration</a:t>
            </a:r>
            <a:endParaRPr lang="en-CA" sz="1200" u="sng" dirty="0" smtClean="0"/>
          </a:p>
        </p:txBody>
      </p:sp>
    </p:spTree>
    <p:extLst>
      <p:ext uri="{BB962C8B-B14F-4D97-AF65-F5344CB8AC3E}">
        <p14:creationId xmlns:p14="http://schemas.microsoft.com/office/powerpoint/2010/main" val="35376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VLAN Setup – Red Hat </a:t>
            </a:r>
            <a:r>
              <a:rPr lang="en-US" sz="3800" dirty="0" err="1" smtClean="0"/>
              <a:t>ifcfg</a:t>
            </a:r>
            <a:r>
              <a:rPr lang="en-US" sz="3800" dirty="0" smtClean="0"/>
              <a:t> File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2137567"/>
            <a:ext cx="7632700" cy="3044033"/>
          </a:xfrm>
        </p:spPr>
        <p:txBody>
          <a:bodyPr numCol="1"/>
          <a:lstStyle/>
          <a:p>
            <a:r>
              <a:rPr lang="en-US" dirty="0" smtClean="0"/>
              <a:t># </a:t>
            </a:r>
            <a:r>
              <a:rPr lang="en-CA" dirty="0"/>
              <a:t>/</a:t>
            </a:r>
            <a:r>
              <a:rPr lang="en-CA" dirty="0" err="1" smtClean="0"/>
              <a:t>etc</a:t>
            </a:r>
            <a:r>
              <a:rPr lang="en-CA" dirty="0" smtClean="0"/>
              <a:t>/</a:t>
            </a:r>
            <a:r>
              <a:rPr lang="en-CA" dirty="0" err="1" smtClean="0"/>
              <a:t>sysconfig</a:t>
            </a:r>
            <a:r>
              <a:rPr lang="en-CA" dirty="0" smtClean="0"/>
              <a:t>/network-scripts/ifcfg-</a:t>
            </a:r>
            <a:r>
              <a:rPr lang="en-CA" i="1" dirty="0" smtClean="0"/>
              <a:t>eth0</a:t>
            </a:r>
            <a:r>
              <a:rPr lang="en-CA" b="1" dirty="0" smtClean="0"/>
              <a:t>.10</a:t>
            </a:r>
          </a:p>
          <a:p>
            <a:r>
              <a:rPr lang="en-CA" dirty="0" smtClean="0"/>
              <a:t>DEVICE=</a:t>
            </a:r>
            <a:r>
              <a:rPr lang="en-CA" i="1" dirty="0" smtClean="0"/>
              <a:t>eth0</a:t>
            </a:r>
            <a:r>
              <a:rPr lang="en-CA" b="1" dirty="0" smtClean="0"/>
              <a:t>.10</a:t>
            </a:r>
          </a:p>
          <a:p>
            <a:r>
              <a:rPr lang="en-CA" b="1" dirty="0" smtClean="0"/>
              <a:t>VLAN=yes</a:t>
            </a:r>
          </a:p>
          <a:p>
            <a:r>
              <a:rPr lang="en-CA" dirty="0" smtClean="0"/>
              <a:t>BOOTPROTO=none</a:t>
            </a:r>
          </a:p>
          <a:p>
            <a:r>
              <a:rPr lang="en-CA" dirty="0" smtClean="0"/>
              <a:t>ONBOOT=yes</a:t>
            </a:r>
          </a:p>
          <a:p>
            <a:r>
              <a:rPr lang="en-CA" dirty="0" smtClean="0"/>
              <a:t>IPADDR=192.168.1.1</a:t>
            </a:r>
          </a:p>
          <a:p>
            <a:r>
              <a:rPr lang="en-CA" dirty="0" smtClean="0"/>
              <a:t>PREFIX=24</a:t>
            </a:r>
          </a:p>
          <a:p>
            <a:r>
              <a:rPr lang="en-CA" dirty="0" smtClean="0"/>
              <a:t>NETWORK=192.168.1.0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5130" y="6037445"/>
            <a:ext cx="5565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Sample Red Hat Linux </a:t>
            </a:r>
            <a:r>
              <a:rPr lang="en-US" sz="1200" dirty="0" err="1" smtClean="0">
                <a:latin typeface="+mj-lt"/>
              </a:rPr>
              <a:t>ifcfg</a:t>
            </a:r>
            <a:r>
              <a:rPr lang="en-US" sz="1200" dirty="0" smtClean="0">
                <a:latin typeface="+mj-lt"/>
              </a:rPr>
              <a:t> Script for VLAN Configuration</a:t>
            </a:r>
            <a:endParaRPr lang="en-CA" sz="1200" u="sng" dirty="0" smtClean="0"/>
          </a:p>
        </p:txBody>
      </p:sp>
    </p:spTree>
    <p:extLst>
      <p:ext uri="{BB962C8B-B14F-4D97-AF65-F5344CB8AC3E}">
        <p14:creationId xmlns:p14="http://schemas.microsoft.com/office/powerpoint/2010/main" val="40849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VLAN Setup – </a:t>
            </a:r>
            <a:r>
              <a:rPr lang="en-US" sz="3800" dirty="0" err="1" smtClean="0"/>
              <a:t>Debian</a:t>
            </a:r>
            <a:r>
              <a:rPr lang="en-US" sz="3800" dirty="0" smtClean="0"/>
              <a:t> interfaces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2137567"/>
            <a:ext cx="7632700" cy="3044033"/>
          </a:xfrm>
        </p:spPr>
        <p:txBody>
          <a:bodyPr numCol="1"/>
          <a:lstStyle/>
          <a:p>
            <a:r>
              <a:rPr lang="en-US" dirty="0" smtClean="0"/>
              <a:t># </a:t>
            </a:r>
            <a:r>
              <a:rPr lang="en-CA" dirty="0"/>
              <a:t>/</a:t>
            </a:r>
            <a:r>
              <a:rPr lang="en-CA" dirty="0" err="1"/>
              <a:t>etc</a:t>
            </a:r>
            <a:r>
              <a:rPr lang="en-CA" dirty="0"/>
              <a:t>/network/interfaces</a:t>
            </a:r>
            <a:endParaRPr lang="en-CA" b="1" dirty="0" smtClean="0"/>
          </a:p>
          <a:p>
            <a:r>
              <a:rPr lang="en-CA" dirty="0"/>
              <a:t>auto </a:t>
            </a:r>
            <a:r>
              <a:rPr lang="en-CA" i="1" dirty="0" smtClean="0"/>
              <a:t>eth0</a:t>
            </a:r>
            <a:r>
              <a:rPr lang="en-CA" b="1" dirty="0" smtClean="0"/>
              <a:t>.10</a:t>
            </a:r>
          </a:p>
          <a:p>
            <a:r>
              <a:rPr lang="en-CA" dirty="0" err="1" smtClean="0"/>
              <a:t>iface</a:t>
            </a:r>
            <a:r>
              <a:rPr lang="en-CA" dirty="0" smtClean="0"/>
              <a:t> </a:t>
            </a:r>
            <a:r>
              <a:rPr lang="en-CA" i="1" dirty="0" smtClean="0"/>
              <a:t>eth0</a:t>
            </a:r>
            <a:r>
              <a:rPr lang="en-CA" b="1" dirty="0" smtClean="0"/>
              <a:t>.10</a:t>
            </a:r>
            <a:r>
              <a:rPr lang="en-CA" dirty="0" smtClean="0"/>
              <a:t> </a:t>
            </a:r>
            <a:r>
              <a:rPr lang="en-CA" dirty="0" err="1" smtClean="0"/>
              <a:t>inet</a:t>
            </a:r>
            <a:r>
              <a:rPr lang="en-CA" dirty="0" smtClean="0"/>
              <a:t> static</a:t>
            </a:r>
          </a:p>
          <a:p>
            <a:r>
              <a:rPr lang="en-CA" dirty="0"/>
              <a:t> </a:t>
            </a:r>
            <a:r>
              <a:rPr lang="en-CA" dirty="0" smtClean="0"/>
              <a:t>  address 10.10.10.1</a:t>
            </a:r>
          </a:p>
          <a:p>
            <a:r>
              <a:rPr lang="en-CA" dirty="0"/>
              <a:t> </a:t>
            </a:r>
            <a:r>
              <a:rPr lang="en-CA" dirty="0" smtClean="0"/>
              <a:t>  </a:t>
            </a:r>
            <a:r>
              <a:rPr lang="en-CA" dirty="0" err="1" smtClean="0"/>
              <a:t>netmask</a:t>
            </a:r>
            <a:r>
              <a:rPr lang="en-CA" dirty="0" smtClean="0"/>
              <a:t> 255.255.255.0</a:t>
            </a:r>
          </a:p>
          <a:p>
            <a:r>
              <a:rPr lang="en-CA" dirty="0"/>
              <a:t> </a:t>
            </a:r>
            <a:r>
              <a:rPr lang="en-CA" dirty="0" smtClean="0"/>
              <a:t>  </a:t>
            </a:r>
            <a:r>
              <a:rPr lang="en-CA" b="1" dirty="0" err="1" smtClean="0"/>
              <a:t>vlan</a:t>
            </a:r>
            <a:r>
              <a:rPr lang="en-CA" b="1" dirty="0" smtClean="0"/>
              <a:t>-raw-device </a:t>
            </a:r>
            <a:r>
              <a:rPr lang="en-CA" b="1" i="1" dirty="0" smtClean="0"/>
              <a:t>eth0</a:t>
            </a:r>
            <a:endParaRPr lang="en-CA" i="1" dirty="0" smtClean="0"/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5130" y="6037445"/>
            <a:ext cx="5565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Sample </a:t>
            </a:r>
            <a:r>
              <a:rPr lang="en-US" sz="1200" dirty="0" err="1" smtClean="0">
                <a:latin typeface="+mj-lt"/>
              </a:rPr>
              <a:t>Debian</a:t>
            </a:r>
            <a:r>
              <a:rPr lang="en-US" sz="1200" dirty="0" smtClean="0">
                <a:latin typeface="+mj-lt"/>
              </a:rPr>
              <a:t> / Ubuntu Linux interfaces File for VLAN Configuration</a:t>
            </a:r>
            <a:endParaRPr lang="en-CA" sz="1200" u="sng" dirty="0" smtClean="0"/>
          </a:p>
        </p:txBody>
      </p:sp>
    </p:spTree>
    <p:extLst>
      <p:ext uri="{BB962C8B-B14F-4D97-AF65-F5344CB8AC3E}">
        <p14:creationId xmlns:p14="http://schemas.microsoft.com/office/powerpoint/2010/main" val="794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1049338"/>
            <a:ext cx="7632700" cy="646940"/>
          </a:xfrm>
        </p:spPr>
        <p:txBody>
          <a:bodyPr/>
          <a:lstStyle/>
          <a:p>
            <a:r>
              <a:rPr lang="en-US" sz="3800" dirty="0" smtClean="0"/>
              <a:t>VLAN Setup – Linux / Gnome3</a:t>
            </a:r>
            <a:endParaRPr lang="en-US" sz="3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2292626"/>
            <a:ext cx="3206833" cy="3180522"/>
          </a:xfrm>
        </p:spPr>
        <p:txBody>
          <a:bodyPr numCol="1"/>
          <a:lstStyle/>
          <a:p>
            <a:r>
              <a:rPr lang="en-CA" dirty="0" smtClean="0"/>
              <a:t>open </a:t>
            </a:r>
            <a:r>
              <a:rPr lang="en-CA" dirty="0"/>
              <a:t>the </a:t>
            </a:r>
            <a:r>
              <a:rPr lang="en-CA" b="1" dirty="0"/>
              <a:t>Network</a:t>
            </a:r>
            <a:r>
              <a:rPr lang="en-CA" dirty="0"/>
              <a:t> window, </a:t>
            </a:r>
            <a:r>
              <a:rPr lang="en-CA" dirty="0" smtClean="0"/>
              <a:t>click </a:t>
            </a:r>
            <a:r>
              <a:rPr lang="en-CA" dirty="0"/>
              <a:t>the plus symbol, and </a:t>
            </a:r>
            <a:r>
              <a:rPr lang="en-CA" dirty="0" smtClean="0"/>
              <a:t>select</a:t>
            </a:r>
            <a:r>
              <a:rPr lang="en-CA" dirty="0"/>
              <a:t> </a:t>
            </a:r>
            <a:r>
              <a:rPr lang="en-CA" b="1" dirty="0"/>
              <a:t>VLAN</a:t>
            </a:r>
            <a:r>
              <a:rPr lang="en-CA" dirty="0"/>
              <a:t> from the </a:t>
            </a:r>
            <a:r>
              <a:rPr lang="en-CA" dirty="0" smtClean="0"/>
              <a:t>list</a:t>
            </a:r>
          </a:p>
          <a:p>
            <a:r>
              <a:rPr lang="en-CA" dirty="0"/>
              <a:t>select the parent interface from the drop-down </a:t>
            </a:r>
            <a:r>
              <a:rPr lang="en-CA" dirty="0" smtClean="0"/>
              <a:t>list</a:t>
            </a:r>
          </a:p>
          <a:p>
            <a:r>
              <a:rPr lang="en-CA" dirty="0"/>
              <a:t>e</a:t>
            </a:r>
            <a:r>
              <a:rPr lang="en-CA" dirty="0" smtClean="0"/>
              <a:t>nter </a:t>
            </a:r>
            <a:r>
              <a:rPr lang="en-CA" dirty="0"/>
              <a:t>the VLAN </a:t>
            </a:r>
            <a:r>
              <a:rPr lang="en-CA" dirty="0" smtClean="0"/>
              <a:t>ID</a:t>
            </a:r>
          </a:p>
          <a:p>
            <a:r>
              <a:rPr lang="en-CA" dirty="0"/>
              <a:t>e</a:t>
            </a:r>
            <a:r>
              <a:rPr lang="en-CA" dirty="0" smtClean="0"/>
              <a:t>nter </a:t>
            </a:r>
            <a:r>
              <a:rPr lang="en-CA" dirty="0"/>
              <a:t>a VLAN interface </a:t>
            </a:r>
            <a:r>
              <a:rPr lang="en-CA" dirty="0" smtClean="0"/>
              <a:t>name</a:t>
            </a:r>
          </a:p>
          <a:p>
            <a:r>
              <a:rPr lang="en-US" dirty="0" smtClean="0"/>
              <a:t>Save…</a:t>
            </a:r>
            <a:endParaRPr lang="en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5130" y="6037445"/>
            <a:ext cx="5565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Sample Gnome </a:t>
            </a:r>
            <a:r>
              <a:rPr lang="en-US" sz="1200" dirty="0" err="1" smtClean="0">
                <a:latin typeface="+mj-lt"/>
              </a:rPr>
              <a:t>NetworkManager</a:t>
            </a:r>
            <a:r>
              <a:rPr lang="en-US" sz="1200" dirty="0" smtClean="0">
                <a:latin typeface="+mj-lt"/>
              </a:rPr>
              <a:t> Dialogue for VLAN Configuration</a:t>
            </a:r>
            <a:endParaRPr lang="en-CA" sz="1200" u="sng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33" y="1696278"/>
            <a:ext cx="4646518" cy="39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Further Reading</a:t>
            </a:r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1948723"/>
            <a:ext cx="7632700" cy="3776215"/>
          </a:xfrm>
        </p:spPr>
        <p:txBody>
          <a:bodyPr numCol="1"/>
          <a:lstStyle/>
          <a:p>
            <a:r>
              <a:rPr lang="en-CA" dirty="0">
                <a:hlinkClick r:id="rId4"/>
              </a:rPr>
              <a:t>https://www.thomas-krenn.com/en/wiki/VLAN_Basics</a:t>
            </a:r>
          </a:p>
          <a:p>
            <a:r>
              <a:rPr lang="en-CA" dirty="0" smtClean="0">
                <a:hlinkClick r:id="rId4"/>
              </a:rPr>
              <a:t>https</a:t>
            </a:r>
            <a:r>
              <a:rPr lang="en-CA" dirty="0">
                <a:hlinkClick r:id="rId4"/>
              </a:rPr>
              <a:t>://</a:t>
            </a:r>
            <a:r>
              <a:rPr lang="en-CA" dirty="0" smtClean="0">
                <a:hlinkClick r:id="rId4"/>
              </a:rPr>
              <a:t>en.wikipedia.org/wiki/IEEE_802.1Q</a:t>
            </a:r>
          </a:p>
          <a:p>
            <a:r>
              <a:rPr lang="en-CA" dirty="0">
                <a:hlinkClick r:id="rId4"/>
              </a:rPr>
              <a:t>https://</a:t>
            </a:r>
            <a:r>
              <a:rPr lang="en-CA" dirty="0" smtClean="0">
                <a:hlinkClick r:id="rId4"/>
              </a:rPr>
              <a:t>en.wikipedia.org/wiki/Multiple_Registration_Protocol</a:t>
            </a:r>
            <a:endParaRPr lang="en-CA" dirty="0">
              <a:hlinkClick r:id="rId4"/>
            </a:endParaRPr>
          </a:p>
          <a:p>
            <a:r>
              <a:rPr lang="en-CA" dirty="0" smtClean="0">
                <a:hlinkClick r:id="rId4"/>
              </a:rPr>
              <a:t>https</a:t>
            </a:r>
            <a:r>
              <a:rPr lang="en-CA" dirty="0">
                <a:hlinkClick r:id="rId4"/>
              </a:rPr>
              <a:t>://</a:t>
            </a:r>
            <a:r>
              <a:rPr lang="en-CA" dirty="0" smtClean="0">
                <a:hlinkClick r:id="rId4"/>
              </a:rPr>
              <a:t>www.cisco.com/c/en/us/tech/lan-switching/virtual-lans-vlan-trunking-protocol-vlans-vtp/tech-configuration-examples-list.html</a:t>
            </a:r>
            <a:endParaRPr lang="en-CA" dirty="0">
              <a:hlinkClick r:id="rId4"/>
            </a:endParaRPr>
          </a:p>
          <a:p>
            <a:r>
              <a:rPr lang="en-CA" dirty="0">
                <a:hlinkClick r:id="rId5"/>
              </a:rPr>
              <a:t>https://www.cyberciti.biz/tips/howto-configure-linux-virtual-local-area-network-vlan.html</a:t>
            </a:r>
            <a:endParaRPr lang="en-CA" dirty="0"/>
          </a:p>
          <a:p>
            <a:r>
              <a:rPr lang="en-CA" dirty="0" smtClean="0">
                <a:hlinkClick r:id="rId4"/>
              </a:rPr>
              <a:t>https</a:t>
            </a:r>
            <a:r>
              <a:rPr lang="en-CA" dirty="0">
                <a:hlinkClick r:id="rId4"/>
              </a:rPr>
              <a:t>://</a:t>
            </a:r>
            <a:r>
              <a:rPr lang="en-CA" dirty="0" smtClean="0">
                <a:hlinkClick r:id="rId4"/>
              </a:rPr>
              <a:t>access.redhat.com/documentation/en-us/red_hat_enterprise_linux/7/html/networking_guide/ch-configure_802_1q_vlan_tagging</a:t>
            </a:r>
            <a:endParaRPr lang="en-CA" dirty="0" smtClean="0"/>
          </a:p>
          <a:p>
            <a:r>
              <a:rPr lang="en-CA" dirty="0" smtClean="0">
                <a:hlinkClick r:id="rId6"/>
              </a:rPr>
              <a:t>https</a:t>
            </a:r>
            <a:r>
              <a:rPr lang="en-CA" dirty="0">
                <a:hlinkClick r:id="rId6"/>
              </a:rPr>
              <a:t>://wiki.debian.org/NetworkConfiguration#Howto_use_vlan_.28dot1q.2C_802.1q.2C_trunk.29_.</a:t>
            </a:r>
            <a:r>
              <a:rPr lang="en-CA" dirty="0" smtClean="0">
                <a:hlinkClick r:id="rId6"/>
              </a:rPr>
              <a:t>28Etch.2C_Lenny.29</a:t>
            </a:r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5230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1" y="4106009"/>
            <a:ext cx="6751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This work is available under the Creative Commons</a:t>
            </a:r>
            <a:endParaRPr lang="en-CA" sz="1400" dirty="0" smtClean="0">
              <a:latin typeface="+mj-lt"/>
            </a:endParaRPr>
          </a:p>
          <a:p>
            <a:pPr algn="ctr"/>
            <a:r>
              <a:rPr lang="en-CA" sz="1400" dirty="0" smtClean="0">
                <a:latin typeface="+mj-lt"/>
                <a:hlinkClick r:id="rId4"/>
              </a:rPr>
              <a:t>Attribution-</a:t>
            </a:r>
            <a:r>
              <a:rPr lang="en-CA" sz="1400" dirty="0" err="1" smtClean="0">
                <a:latin typeface="+mj-lt"/>
                <a:hlinkClick r:id="rId4"/>
              </a:rPr>
              <a:t>NonCommercial</a:t>
            </a:r>
            <a:r>
              <a:rPr lang="en-CA" sz="1400" dirty="0" smtClean="0">
                <a:latin typeface="+mj-lt"/>
                <a:hlinkClick r:id="rId4"/>
              </a:rPr>
              <a:t>-</a:t>
            </a:r>
            <a:r>
              <a:rPr lang="en-CA" sz="1400" dirty="0" err="1" smtClean="0">
                <a:latin typeface="+mj-lt"/>
                <a:hlinkClick r:id="rId4"/>
              </a:rPr>
              <a:t>ShareAlike</a:t>
            </a:r>
            <a:r>
              <a:rPr lang="en-CA" sz="1400" dirty="0" smtClean="0">
                <a:latin typeface="+mj-lt"/>
                <a:hlinkClick r:id="rId4"/>
              </a:rPr>
              <a:t> </a:t>
            </a:r>
            <a:r>
              <a:rPr lang="en-CA" sz="1400" dirty="0">
                <a:latin typeface="+mj-lt"/>
                <a:hlinkClick r:id="rId4"/>
              </a:rPr>
              <a:t>2.5 Canada (CC BY-NC-SA 2.5 CA</a:t>
            </a:r>
            <a:r>
              <a:rPr lang="en-CA" sz="1400" dirty="0" smtClean="0">
                <a:latin typeface="+mj-lt"/>
                <a:hlinkClick r:id="rId4"/>
              </a:rPr>
              <a:t>)</a:t>
            </a:r>
            <a:r>
              <a:rPr lang="en-CA" sz="1400" dirty="0" smtClean="0">
                <a:latin typeface="+mj-lt"/>
              </a:rPr>
              <a:t> license</a:t>
            </a:r>
            <a:endParaRPr lang="en-CA" sz="1400" dirty="0">
              <a:latin typeface="+mj-lt"/>
            </a:endParaRP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4875244"/>
            <a:ext cx="2273580" cy="7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4854589" y="1669775"/>
            <a:ext cx="3327400" cy="361289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1500" dirty="0" smtClean="0"/>
              <a:t>7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5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500" dirty="0" smtClean="0"/>
              <a:t>6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5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500" dirty="0" smtClean="0"/>
              <a:t>5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5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500" dirty="0" smtClean="0"/>
              <a:t>4 (TCP, UDP)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5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500" dirty="0" smtClean="0"/>
              <a:t>3 (IP, Routers)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5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500" dirty="0" smtClean="0"/>
              <a:t>2 (Ethernet, Switches, Bridges)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5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500" dirty="0" smtClean="0"/>
              <a:t>1 (100BaseT, Hubs, Repeaters)</a:t>
            </a:r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5" y="1007165"/>
            <a:ext cx="3815384" cy="441297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42948" y="1108081"/>
            <a:ext cx="3339041" cy="561694"/>
          </a:xfrm>
        </p:spPr>
        <p:txBody>
          <a:bodyPr/>
          <a:lstStyle/>
          <a:p>
            <a:r>
              <a:rPr lang="en-US" sz="3200" dirty="0" smtClean="0"/>
              <a:t>7-Layer Model</a:t>
            </a:r>
            <a:endParaRPr lang="en-CA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95130" y="6037445"/>
            <a:ext cx="556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Source: </a:t>
            </a:r>
            <a:r>
              <a:rPr lang="en-US" sz="1200" dirty="0">
                <a:latin typeface="+mj-lt"/>
                <a:hlinkClick r:id="rId5"/>
              </a:rPr>
              <a:t>https://</a:t>
            </a:r>
            <a:r>
              <a:rPr lang="en-US" sz="1200" dirty="0" smtClean="0">
                <a:latin typeface="+mj-lt"/>
                <a:hlinkClick r:id="rId5"/>
              </a:rPr>
              <a:t>commons.wikimedia.org/wiki/File:Osi-model-jb.svg</a:t>
            </a:r>
            <a:endParaRPr lang="en-US" sz="1200" dirty="0" smtClean="0">
              <a:latin typeface="+mj-lt"/>
            </a:endParaRPr>
          </a:p>
          <a:p>
            <a:r>
              <a:rPr lang="en-CA" sz="1200" dirty="0"/>
              <a:t>licensed under the </a:t>
            </a:r>
            <a:r>
              <a:rPr lang="en-CA" sz="1200" dirty="0">
                <a:hlinkClick r:id="rId6" tooltip="w:en:Creative Commons"/>
              </a:rPr>
              <a:t>Creative Commons</a:t>
            </a:r>
            <a:r>
              <a:rPr lang="en-CA" sz="1200" dirty="0"/>
              <a:t> </a:t>
            </a:r>
            <a:r>
              <a:rPr lang="en-CA" sz="1200" dirty="0">
                <a:hlinkClick r:id="rId7"/>
              </a:rPr>
              <a:t>Attribution-Share Alike 3.0 </a:t>
            </a:r>
            <a:r>
              <a:rPr lang="en-CA" sz="1200" dirty="0" err="1">
                <a:hlinkClick r:id="rId7"/>
              </a:rPr>
              <a:t>Unported</a:t>
            </a:r>
            <a:r>
              <a:rPr lang="en-CA" sz="1200" dirty="0"/>
              <a:t> license</a:t>
            </a:r>
            <a:endParaRPr lang="en-CA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79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95" y="1905001"/>
            <a:ext cx="1489628" cy="1241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44" y="1769167"/>
            <a:ext cx="230505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96" y="1905001"/>
            <a:ext cx="1441174" cy="144117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59800"/>
              </p:ext>
            </p:extLst>
          </p:nvPr>
        </p:nvGraphicFramePr>
        <p:xfrm>
          <a:off x="1084298" y="3050872"/>
          <a:ext cx="6973025" cy="20218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394605"/>
                <a:gridCol w="1394605"/>
                <a:gridCol w="1394605"/>
                <a:gridCol w="1394605"/>
                <a:gridCol w="13946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Device: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Hub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Bridge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Switch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Router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OSI Layer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Collision Domains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1/port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1/port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Broadcast</a:t>
                      </a:r>
                      <a:r>
                        <a:rPr lang="en-US" baseline="0" dirty="0" smtClean="0"/>
                        <a:t> Domains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1/port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7896" y="922550"/>
            <a:ext cx="7294093" cy="508685"/>
          </a:xfrm>
        </p:spPr>
        <p:txBody>
          <a:bodyPr/>
          <a:lstStyle/>
          <a:p>
            <a:r>
              <a:rPr lang="en-US" sz="2800" dirty="0" smtClean="0"/>
              <a:t> Routers, Switches, and Hubs, Oh My!</a:t>
            </a:r>
            <a:endParaRPr lang="en-CA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0" y="2438401"/>
            <a:ext cx="1266825" cy="533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68417" y="1431236"/>
            <a:ext cx="848140" cy="675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1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VLAN?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650875" y="1892830"/>
            <a:ext cx="7756526" cy="3593570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CA" dirty="0"/>
              <a:t>A </a:t>
            </a:r>
            <a:r>
              <a:rPr lang="en-CA" b="1" dirty="0"/>
              <a:t>virtual LAN</a:t>
            </a:r>
            <a:r>
              <a:rPr lang="en-CA" dirty="0"/>
              <a:t> (</a:t>
            </a:r>
            <a:r>
              <a:rPr lang="en-CA" b="1" dirty="0"/>
              <a:t>VLAN</a:t>
            </a:r>
            <a:r>
              <a:rPr lang="en-CA" dirty="0"/>
              <a:t>) is any </a:t>
            </a:r>
            <a:r>
              <a:rPr lang="en-CA" dirty="0">
                <a:hlinkClick r:id="rId3" tooltip="Broadcast domain"/>
              </a:rPr>
              <a:t>broadcast domain</a:t>
            </a:r>
            <a:r>
              <a:rPr lang="en-CA" dirty="0"/>
              <a:t> that is </a:t>
            </a:r>
            <a:r>
              <a:rPr lang="en-CA" dirty="0">
                <a:hlinkClick r:id="rId4" tooltip="Network segmentation"/>
              </a:rPr>
              <a:t>partitioned</a:t>
            </a:r>
            <a:r>
              <a:rPr lang="en-CA" dirty="0"/>
              <a:t> and isolated in a </a:t>
            </a:r>
            <a:r>
              <a:rPr lang="en-CA" dirty="0">
                <a:hlinkClick r:id="rId5" tooltip="Computer network"/>
              </a:rPr>
              <a:t>computer network</a:t>
            </a:r>
            <a:r>
              <a:rPr lang="en-CA" dirty="0"/>
              <a:t> at the </a:t>
            </a:r>
            <a:r>
              <a:rPr lang="en-CA" dirty="0">
                <a:hlinkClick r:id="rId6" tooltip="Data link layer"/>
              </a:rPr>
              <a:t>data link layer</a:t>
            </a:r>
            <a:r>
              <a:rPr lang="en-CA" dirty="0"/>
              <a:t> (</a:t>
            </a:r>
            <a:r>
              <a:rPr lang="en-CA" dirty="0">
                <a:hlinkClick r:id="rId7" tooltip="OSI model"/>
              </a:rPr>
              <a:t>OSI layer 2</a:t>
            </a:r>
            <a:r>
              <a:rPr lang="en-CA" dirty="0" smtClean="0"/>
              <a:t>)  … creating </a:t>
            </a:r>
            <a:r>
              <a:rPr lang="en-CA" dirty="0"/>
              <a:t>the appearance and functionality of </a:t>
            </a:r>
            <a:r>
              <a:rPr lang="en-CA" dirty="0">
                <a:hlinkClick r:id="rId8" tooltip="Network traffic"/>
              </a:rPr>
              <a:t>network traffic</a:t>
            </a:r>
            <a:r>
              <a:rPr lang="en-CA" dirty="0"/>
              <a:t> that is physically on a single network but acts as if it is split between separate networks.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In </a:t>
            </a:r>
            <a:r>
              <a:rPr lang="en-CA" dirty="0"/>
              <a:t>this way, VLANs can keep network applications separate despite being connected to the same physical network, and without requiring multiple sets of cabling and networking devices to be deployed.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5130" y="6037445"/>
            <a:ext cx="556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Source: </a:t>
            </a:r>
            <a:r>
              <a:rPr lang="en-US" sz="1200" dirty="0">
                <a:latin typeface="+mj-lt"/>
                <a:hlinkClick r:id="rId9"/>
              </a:rPr>
              <a:t>https://</a:t>
            </a:r>
            <a:r>
              <a:rPr lang="en-US" sz="1200" dirty="0" smtClean="0">
                <a:latin typeface="+mj-lt"/>
                <a:hlinkClick r:id="rId9"/>
              </a:rPr>
              <a:t>en.wikipedia.org/wiki/Virtual_LAN</a:t>
            </a:r>
            <a:endParaRPr lang="en-US" sz="1200" dirty="0" smtClean="0">
              <a:latin typeface="+mj-lt"/>
            </a:endParaRPr>
          </a:p>
          <a:p>
            <a:r>
              <a:rPr lang="en-CA" sz="1200" dirty="0" smtClean="0"/>
              <a:t>licensed </a:t>
            </a:r>
            <a:r>
              <a:rPr lang="en-CA" sz="1200" dirty="0"/>
              <a:t>under the  </a:t>
            </a:r>
            <a:r>
              <a:rPr lang="en-CA" sz="1200" u="sng" dirty="0">
                <a:hlinkClick r:id="rId10"/>
              </a:rPr>
              <a:t>Creative Commons Attribution-</a:t>
            </a:r>
            <a:r>
              <a:rPr lang="en-CA" sz="1200" u="sng" dirty="0" err="1">
                <a:hlinkClick r:id="rId10"/>
              </a:rPr>
              <a:t>ShareAlike</a:t>
            </a:r>
            <a:r>
              <a:rPr lang="en-CA" sz="1200" u="sng" dirty="0">
                <a:hlinkClick r:id="rId10"/>
              </a:rPr>
              <a:t> </a:t>
            </a:r>
            <a:r>
              <a:rPr lang="en-CA" sz="1200" u="sng" dirty="0" smtClean="0">
                <a:hlinkClick r:id="rId10"/>
              </a:rPr>
              <a:t>License</a:t>
            </a:r>
            <a:endParaRPr lang="en-CA" sz="1200" u="sng" dirty="0" smtClean="0"/>
          </a:p>
        </p:txBody>
      </p:sp>
    </p:spTree>
    <p:extLst>
      <p:ext uri="{BB962C8B-B14F-4D97-AF65-F5344CB8AC3E}">
        <p14:creationId xmlns:p14="http://schemas.microsoft.com/office/powerpoint/2010/main" val="25649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643468" y="3087757"/>
            <a:ext cx="7593496" cy="2597426"/>
          </a:xfrm>
        </p:spPr>
        <p:txBody>
          <a:bodyPr/>
          <a:lstStyle/>
          <a:p>
            <a:pPr lvl="0"/>
            <a:r>
              <a:rPr lang="en-CA" dirty="0"/>
              <a:t>adds a 32-bit field between the source </a:t>
            </a:r>
            <a:r>
              <a:rPr lang="en-CA" dirty="0">
                <a:hlinkClick r:id="rId4" tooltip="MAC address"/>
              </a:rPr>
              <a:t>MAC address</a:t>
            </a:r>
            <a:r>
              <a:rPr lang="en-CA" dirty="0"/>
              <a:t> and the </a:t>
            </a:r>
            <a:r>
              <a:rPr lang="en-CA" dirty="0" err="1">
                <a:hlinkClick r:id="rId5" tooltip="EtherType"/>
              </a:rPr>
              <a:t>EtherType</a:t>
            </a:r>
            <a:r>
              <a:rPr lang="en-CA" dirty="0"/>
              <a:t> </a:t>
            </a:r>
            <a:r>
              <a:rPr lang="en-CA" dirty="0" smtClean="0"/>
              <a:t>fields</a:t>
            </a:r>
          </a:p>
          <a:p>
            <a:pPr lvl="0"/>
            <a:r>
              <a:rPr lang="en-CA" i="1" dirty="0" smtClean="0"/>
              <a:t>Tag </a:t>
            </a:r>
            <a:r>
              <a:rPr lang="en-CA" i="1" dirty="0"/>
              <a:t>protocol identifier (TPID)</a:t>
            </a:r>
            <a:r>
              <a:rPr lang="en-CA" dirty="0"/>
              <a:t>: a 16-bit field set to a value of </a:t>
            </a:r>
            <a:r>
              <a:rPr lang="en-CA" dirty="0" smtClean="0"/>
              <a:t>0x8100</a:t>
            </a:r>
          </a:p>
          <a:p>
            <a:pPr lvl="0"/>
            <a:r>
              <a:rPr lang="en-CA" i="1" dirty="0"/>
              <a:t>Priority code point (PCP)</a:t>
            </a:r>
            <a:r>
              <a:rPr lang="en-CA" dirty="0"/>
              <a:t>: a 3-bit field which refers to the </a:t>
            </a:r>
            <a:r>
              <a:rPr lang="en-CA" dirty="0">
                <a:hlinkClick r:id="rId6" tooltip="IEEE 802.1p"/>
              </a:rPr>
              <a:t>IEEE 802.1p</a:t>
            </a:r>
            <a:r>
              <a:rPr lang="en-CA" dirty="0"/>
              <a:t> </a:t>
            </a:r>
            <a:r>
              <a:rPr lang="en-CA" dirty="0">
                <a:hlinkClick r:id="rId7" tooltip="Class of service"/>
              </a:rPr>
              <a:t>class of </a:t>
            </a:r>
            <a:r>
              <a:rPr lang="en-CA" dirty="0" smtClean="0">
                <a:hlinkClick r:id="rId7" tooltip="Class of service"/>
              </a:rPr>
              <a:t>service</a:t>
            </a:r>
            <a:endParaRPr lang="en-CA" dirty="0" smtClean="0"/>
          </a:p>
          <a:p>
            <a:pPr lvl="0"/>
            <a:r>
              <a:rPr lang="en-CA" i="1" dirty="0"/>
              <a:t>Drop eligible indicator (DEI)</a:t>
            </a:r>
            <a:r>
              <a:rPr lang="en-CA" dirty="0"/>
              <a:t>: a 1-bit </a:t>
            </a:r>
            <a:r>
              <a:rPr lang="en-CA" dirty="0" smtClean="0"/>
              <a:t>field (congestion management)</a:t>
            </a:r>
          </a:p>
          <a:p>
            <a:pPr lvl="0"/>
            <a:r>
              <a:rPr lang="en-CA" i="1" dirty="0"/>
              <a:t>VLAN identifier (VID)</a:t>
            </a:r>
            <a:r>
              <a:rPr lang="en-CA" dirty="0"/>
              <a:t>: a 12-bit </a:t>
            </a:r>
            <a:r>
              <a:rPr lang="en-CA" dirty="0" smtClean="0"/>
              <a:t>field</a:t>
            </a:r>
          </a:p>
          <a:p>
            <a:pPr lvl="1"/>
            <a:r>
              <a:rPr lang="en-CA" dirty="0"/>
              <a:t>0x000 and 0xFFF are </a:t>
            </a:r>
            <a:r>
              <a:rPr lang="en-CA" dirty="0" smtClean="0"/>
              <a:t>reserved</a:t>
            </a:r>
          </a:p>
          <a:p>
            <a:pPr lvl="1"/>
            <a:r>
              <a:rPr lang="en-CA" dirty="0"/>
              <a:t>other values may be used as VLAN identifiers, allowing up to 4,094 VLANs</a:t>
            </a:r>
            <a:endParaRPr lang="en-CA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 Tagging (IEEE 802.1Q)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6"/>
          <a:stretch/>
        </p:blipFill>
        <p:spPr>
          <a:xfrm>
            <a:off x="643468" y="1993105"/>
            <a:ext cx="7593496" cy="957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5130" y="6037445"/>
            <a:ext cx="556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Source: </a:t>
            </a:r>
            <a:r>
              <a:rPr lang="en-US" sz="1200" dirty="0">
                <a:latin typeface="+mj-lt"/>
                <a:hlinkClick r:id="rId9"/>
              </a:rPr>
              <a:t>https://</a:t>
            </a:r>
            <a:r>
              <a:rPr lang="en-US" sz="1200" dirty="0" smtClean="0">
                <a:latin typeface="+mj-lt"/>
                <a:hlinkClick r:id="rId9"/>
              </a:rPr>
              <a:t>en.wikipedia.org/wiki/IEEE_802.1Q</a:t>
            </a:r>
            <a:endParaRPr lang="en-US" sz="1200" dirty="0" smtClean="0">
              <a:latin typeface="+mj-lt"/>
            </a:endParaRPr>
          </a:p>
          <a:p>
            <a:r>
              <a:rPr lang="en-CA" sz="1200" dirty="0" smtClean="0"/>
              <a:t>licensed </a:t>
            </a:r>
            <a:r>
              <a:rPr lang="en-CA" sz="1200" dirty="0"/>
              <a:t>under the  </a:t>
            </a:r>
            <a:r>
              <a:rPr lang="en-CA" sz="1200" u="sng" dirty="0">
                <a:hlinkClick r:id="rId10"/>
              </a:rPr>
              <a:t>Creative Commons Attribution-</a:t>
            </a:r>
            <a:r>
              <a:rPr lang="en-CA" sz="1200" u="sng" dirty="0" err="1">
                <a:hlinkClick r:id="rId10"/>
              </a:rPr>
              <a:t>ShareAlike</a:t>
            </a:r>
            <a:r>
              <a:rPr lang="en-CA" sz="1200" u="sng" dirty="0">
                <a:hlinkClick r:id="rId10"/>
              </a:rPr>
              <a:t> </a:t>
            </a:r>
            <a:r>
              <a:rPr lang="en-CA" sz="1200" u="sng" dirty="0" smtClean="0">
                <a:hlinkClick r:id="rId10"/>
              </a:rPr>
              <a:t>License</a:t>
            </a:r>
            <a:endParaRPr lang="en-CA" sz="1200" u="sng" dirty="0" smtClean="0"/>
          </a:p>
        </p:txBody>
      </p:sp>
    </p:spTree>
    <p:extLst>
      <p:ext uri="{BB962C8B-B14F-4D97-AF65-F5344CB8AC3E}">
        <p14:creationId xmlns:p14="http://schemas.microsoft.com/office/powerpoint/2010/main" val="30782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>
          <a:xfrm>
            <a:off x="666290" y="1993105"/>
            <a:ext cx="7567814" cy="163799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643468" y="3750365"/>
            <a:ext cx="7593496" cy="1934818"/>
          </a:xfrm>
        </p:spPr>
        <p:txBody>
          <a:bodyPr/>
          <a:lstStyle/>
          <a:p>
            <a:pPr lvl="0"/>
            <a:r>
              <a:rPr lang="en-CA" dirty="0"/>
              <a:t>useful for Internet service </a:t>
            </a:r>
            <a:r>
              <a:rPr lang="en-CA" dirty="0" smtClean="0"/>
              <a:t>providers</a:t>
            </a:r>
          </a:p>
          <a:p>
            <a:pPr lvl="0"/>
            <a:r>
              <a:rPr lang="en-CA" dirty="0"/>
              <a:t>a</a:t>
            </a:r>
            <a:r>
              <a:rPr lang="en-CA" dirty="0" smtClean="0"/>
              <a:t>llow use of VLANs </a:t>
            </a:r>
            <a:r>
              <a:rPr lang="en-CA" dirty="0"/>
              <a:t>internally while mixing traffic from clients that are already </a:t>
            </a:r>
            <a:r>
              <a:rPr lang="en-CA" dirty="0" smtClean="0"/>
              <a:t>VLAN-tagged</a:t>
            </a:r>
          </a:p>
          <a:p>
            <a:pPr lvl="0"/>
            <a:r>
              <a:rPr lang="en-CA" dirty="0"/>
              <a:t>outer </a:t>
            </a:r>
            <a:r>
              <a:rPr lang="en-CA" dirty="0" smtClean="0"/>
              <a:t>(representing </a:t>
            </a:r>
            <a:r>
              <a:rPr lang="en-CA" dirty="0"/>
              <a:t>ISP VLAN) S-TAG (service tag) comes </a:t>
            </a:r>
            <a:r>
              <a:rPr lang="en-CA" dirty="0" smtClean="0"/>
              <a:t>first</a:t>
            </a:r>
          </a:p>
          <a:p>
            <a:pPr lvl="0"/>
            <a:r>
              <a:rPr lang="en-CA" dirty="0"/>
              <a:t>inner C-TAG (customer tag</a:t>
            </a:r>
            <a:r>
              <a:rPr lang="en-CA" dirty="0" smtClean="0"/>
              <a:t>) next</a:t>
            </a:r>
          </a:p>
          <a:p>
            <a:pPr lvl="0"/>
            <a:r>
              <a:rPr lang="en-CA" dirty="0"/>
              <a:t>TPID of 0x88a8 for service-provider outer S-TAG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Tagging (802.1ad)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795130" y="6037445"/>
            <a:ext cx="556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Source: </a:t>
            </a:r>
            <a:r>
              <a:rPr lang="en-US" sz="1200" dirty="0">
                <a:latin typeface="+mj-lt"/>
                <a:hlinkClick r:id="rId5"/>
              </a:rPr>
              <a:t>https://</a:t>
            </a:r>
            <a:r>
              <a:rPr lang="en-US" sz="1200" dirty="0" smtClean="0">
                <a:latin typeface="+mj-lt"/>
                <a:hlinkClick r:id="rId5"/>
              </a:rPr>
              <a:t>en.wikipedia.org/wiki/IEEE_802.1Q</a:t>
            </a:r>
            <a:endParaRPr lang="en-US" sz="1200" dirty="0" smtClean="0">
              <a:latin typeface="+mj-lt"/>
            </a:endParaRPr>
          </a:p>
          <a:p>
            <a:r>
              <a:rPr lang="en-CA" sz="1200" dirty="0" smtClean="0"/>
              <a:t>licensed </a:t>
            </a:r>
            <a:r>
              <a:rPr lang="en-CA" sz="1200" dirty="0"/>
              <a:t>under the  </a:t>
            </a:r>
            <a:r>
              <a:rPr lang="en-CA" sz="1200" u="sng" dirty="0">
                <a:hlinkClick r:id="rId6"/>
              </a:rPr>
              <a:t>Creative Commons Attribution-</a:t>
            </a:r>
            <a:r>
              <a:rPr lang="en-CA" sz="1200" u="sng" dirty="0" err="1">
                <a:hlinkClick r:id="rId6"/>
              </a:rPr>
              <a:t>ShareAlike</a:t>
            </a:r>
            <a:r>
              <a:rPr lang="en-CA" sz="1200" u="sng" dirty="0">
                <a:hlinkClick r:id="rId6"/>
              </a:rPr>
              <a:t> </a:t>
            </a:r>
            <a:r>
              <a:rPr lang="en-CA" sz="1200" u="sng" dirty="0" smtClean="0">
                <a:hlinkClick r:id="rId6"/>
              </a:rPr>
              <a:t>License</a:t>
            </a:r>
            <a:endParaRPr lang="en-CA" sz="1200" u="sng" dirty="0" smtClean="0"/>
          </a:p>
        </p:txBody>
      </p:sp>
    </p:spTree>
    <p:extLst>
      <p:ext uri="{BB962C8B-B14F-4D97-AF65-F5344CB8AC3E}">
        <p14:creationId xmlns:p14="http://schemas.microsoft.com/office/powerpoint/2010/main" val="17451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IOS Access Mode vs Trunk Mode</a:t>
            </a:r>
            <a:endParaRPr lang="en-US" sz="37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smtClean="0"/>
              <a:t>! Port 1 in access mode: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interface GigabitEthernet1/0/1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switchport</a:t>
            </a:r>
            <a:r>
              <a:rPr lang="en-US" dirty="0"/>
              <a:t> access </a:t>
            </a:r>
            <a:r>
              <a:rPr lang="en-US" dirty="0" err="1"/>
              <a:t>vlan</a:t>
            </a:r>
            <a:r>
              <a:rPr lang="en-US" dirty="0"/>
              <a:t> </a:t>
            </a:r>
            <a:r>
              <a:rPr lang="en-US" dirty="0" smtClean="0"/>
              <a:t>10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switchport</a:t>
            </a:r>
            <a:r>
              <a:rPr lang="en-US" dirty="0"/>
              <a:t> mode access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! Port 24 (uplink) in trunk mode: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interface GigabitEthernet1/0/24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switchport</a:t>
            </a:r>
            <a:r>
              <a:rPr lang="en-US" dirty="0" smtClean="0"/>
              <a:t> </a:t>
            </a:r>
            <a:r>
              <a:rPr lang="en-US" dirty="0"/>
              <a:t>trunk encapsulation dot1q</a:t>
            </a:r>
          </a:p>
          <a:p>
            <a:r>
              <a:rPr lang="en-US" dirty="0"/>
              <a:t> </a:t>
            </a:r>
            <a:r>
              <a:rPr lang="en-US" dirty="0" err="1"/>
              <a:t>switchport</a:t>
            </a:r>
            <a:r>
              <a:rPr lang="en-US" dirty="0"/>
              <a:t> mode trunk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130" y="6037445"/>
            <a:ext cx="5565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Sample Cisco IOS Configuration</a:t>
            </a:r>
            <a:endParaRPr lang="en-CA" sz="1200" u="sng" dirty="0" smtClean="0"/>
          </a:p>
        </p:txBody>
      </p:sp>
    </p:spTree>
    <p:extLst>
      <p:ext uri="{BB962C8B-B14F-4D97-AF65-F5344CB8AC3E}">
        <p14:creationId xmlns:p14="http://schemas.microsoft.com/office/powerpoint/2010/main" val="15585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Trunk Mode with VLAN Filtering</a:t>
            </a:r>
            <a:endParaRPr lang="en-US" sz="39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2137567"/>
            <a:ext cx="7543800" cy="2580207"/>
          </a:xfrm>
        </p:spPr>
        <p:txBody>
          <a:bodyPr/>
          <a:lstStyle/>
          <a:p>
            <a:r>
              <a:rPr lang="en-US" dirty="0" smtClean="0"/>
              <a:t>! Define our VLAN’s: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err="1" smtClean="0"/>
              <a:t>vlan</a:t>
            </a:r>
            <a:r>
              <a:rPr lang="en-US" b="1" dirty="0" smtClean="0"/>
              <a:t> 10,20,30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! Restricted Trunk Port: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interface GigabitEthernet1/0/24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switchport</a:t>
            </a:r>
            <a:r>
              <a:rPr lang="en-US" dirty="0" smtClean="0"/>
              <a:t> </a:t>
            </a:r>
            <a:r>
              <a:rPr lang="en-US" dirty="0"/>
              <a:t>trunk encapsulation </a:t>
            </a:r>
            <a:r>
              <a:rPr lang="en-US" dirty="0" smtClean="0"/>
              <a:t>dot1q</a:t>
            </a:r>
          </a:p>
          <a:p>
            <a:r>
              <a:rPr lang="en-CA" b="1" dirty="0" smtClean="0"/>
              <a:t> </a:t>
            </a:r>
            <a:r>
              <a:rPr lang="en-CA" b="1" dirty="0" err="1" smtClean="0"/>
              <a:t>switchport</a:t>
            </a:r>
            <a:r>
              <a:rPr lang="en-CA" b="1" dirty="0" smtClean="0"/>
              <a:t> </a:t>
            </a:r>
            <a:r>
              <a:rPr lang="en-CA" b="1" dirty="0"/>
              <a:t>trunk allowed </a:t>
            </a:r>
            <a:r>
              <a:rPr lang="en-CA" b="1" dirty="0" err="1"/>
              <a:t>vlan</a:t>
            </a:r>
            <a:r>
              <a:rPr lang="en-CA" b="1" dirty="0"/>
              <a:t> 10,20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switchport</a:t>
            </a:r>
            <a:r>
              <a:rPr lang="en-US" dirty="0"/>
              <a:t> mode trunk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130" y="6037445"/>
            <a:ext cx="5565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Sample Cisco IOS Configuration</a:t>
            </a:r>
            <a:endParaRPr lang="en-CA" sz="1200" u="sng" dirty="0" smtClean="0"/>
          </a:p>
        </p:txBody>
      </p:sp>
    </p:spTree>
    <p:extLst>
      <p:ext uri="{BB962C8B-B14F-4D97-AF65-F5344CB8AC3E}">
        <p14:creationId xmlns:p14="http://schemas.microsoft.com/office/powerpoint/2010/main" val="19990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Trunk Mode with Native VLAN</a:t>
            </a:r>
            <a:endParaRPr lang="en-US" sz="39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647700" y="2137567"/>
            <a:ext cx="7632700" cy="2580207"/>
          </a:xfrm>
        </p:spPr>
        <p:txBody>
          <a:bodyPr/>
          <a:lstStyle/>
          <a:p>
            <a:r>
              <a:rPr lang="en-US" dirty="0" smtClean="0"/>
              <a:t>! Define our VLAN’s: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err="1" smtClean="0"/>
              <a:t>vlan</a:t>
            </a:r>
            <a:r>
              <a:rPr lang="en-US" b="1" dirty="0" smtClean="0"/>
              <a:t> 10,20,30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! Transitional Trunk Port: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interface GigabitEthernet1/0/24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switchport</a:t>
            </a:r>
            <a:r>
              <a:rPr lang="en-US" dirty="0" smtClean="0"/>
              <a:t> </a:t>
            </a:r>
            <a:r>
              <a:rPr lang="en-US" dirty="0"/>
              <a:t>trunk encapsulation </a:t>
            </a:r>
            <a:r>
              <a:rPr lang="en-US" dirty="0" smtClean="0"/>
              <a:t>dot1q</a:t>
            </a:r>
          </a:p>
          <a:p>
            <a:r>
              <a:rPr lang="en-CA" b="1" dirty="0" smtClean="0"/>
              <a:t> </a:t>
            </a:r>
            <a:r>
              <a:rPr lang="en-CA" b="1" dirty="0" err="1" smtClean="0"/>
              <a:t>switchport</a:t>
            </a:r>
            <a:r>
              <a:rPr lang="en-CA" b="1" dirty="0" smtClean="0"/>
              <a:t> </a:t>
            </a:r>
            <a:r>
              <a:rPr lang="en-CA" b="1" dirty="0"/>
              <a:t>trunk </a:t>
            </a:r>
            <a:r>
              <a:rPr lang="en-CA" b="1" dirty="0" smtClean="0"/>
              <a:t>native </a:t>
            </a:r>
            <a:r>
              <a:rPr lang="en-CA" b="1" dirty="0" err="1" smtClean="0"/>
              <a:t>vlan</a:t>
            </a:r>
            <a:r>
              <a:rPr lang="en-CA" b="1" dirty="0" smtClean="0"/>
              <a:t> 10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switchport</a:t>
            </a:r>
            <a:r>
              <a:rPr lang="en-US" dirty="0" smtClean="0"/>
              <a:t> </a:t>
            </a:r>
            <a:r>
              <a:rPr lang="en-US" dirty="0"/>
              <a:t>mode trunk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130" y="6037445"/>
            <a:ext cx="5565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Sample Cisco IOS Configuration</a:t>
            </a:r>
            <a:endParaRPr lang="en-CA" sz="1200" u="sng" dirty="0" smtClean="0"/>
          </a:p>
        </p:txBody>
      </p:sp>
    </p:spTree>
    <p:extLst>
      <p:ext uri="{BB962C8B-B14F-4D97-AF65-F5344CB8AC3E}">
        <p14:creationId xmlns:p14="http://schemas.microsoft.com/office/powerpoint/2010/main" val="39916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sharepoint/v3/field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12300</TotalTime>
  <Words>545</Words>
  <Application>Microsoft Office PowerPoint</Application>
  <PresentationFormat>On-screen Show (4:3)</PresentationFormat>
  <Paragraphs>172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VLAN Theory and Implementation</vt:lpstr>
      <vt:lpstr>7-Layer Model</vt:lpstr>
      <vt:lpstr> Routers, Switches, and Hubs, Oh My!</vt:lpstr>
      <vt:lpstr>What is a VLAN?</vt:lpstr>
      <vt:lpstr>VLAN Tagging (IEEE 802.1Q)</vt:lpstr>
      <vt:lpstr>Double Tagging (802.1ad)</vt:lpstr>
      <vt:lpstr>IOS Access Mode vs Trunk Mode</vt:lpstr>
      <vt:lpstr>Trunk Mode with VLAN Filtering</vt:lpstr>
      <vt:lpstr>Trunk Mode with Native VLAN</vt:lpstr>
      <vt:lpstr>VLAN Support – Linux</vt:lpstr>
      <vt:lpstr>VLAN Setup – Linux Commands</vt:lpstr>
      <vt:lpstr>VLAN Setup – Red Hat ifcfg File</vt:lpstr>
      <vt:lpstr>VLAN Setup – Debian interfaces</vt:lpstr>
      <vt:lpstr>VLAN Setup – Linux / Gnome3</vt:lpstr>
      <vt:lpstr>Further Reading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csadmin</cp:lastModifiedBy>
  <cp:revision>222</cp:revision>
  <dcterms:created xsi:type="dcterms:W3CDTF">2010-04-12T23:12:02Z</dcterms:created>
  <dcterms:modified xsi:type="dcterms:W3CDTF">2017-09-25T21:19:29Z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